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08"/>
    <p:restoredTop sz="94586"/>
  </p:normalViewPr>
  <p:slideViewPr>
    <p:cSldViewPr snapToGrid="0" snapToObjects="1">
      <p:cViewPr varScale="1">
        <p:scale>
          <a:sx n="70" d="100"/>
          <a:sy n="70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67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68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02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59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5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98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8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0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72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17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014E022-8BE3-DD43-84B6-4B5C7648C01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72DD65A-64B9-074B-BE4D-A1EC08BB12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42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D50C0-AD40-5246-8D68-60E759ACB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691" y="1286517"/>
            <a:ext cx="9144000" cy="171068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4000" dirty="0">
                <a:solidFill>
                  <a:schemeClr val="tx1"/>
                </a:solidFill>
              </a:rPr>
            </a:br>
            <a:br>
              <a:rPr lang="ru-RU" sz="4000" dirty="0">
                <a:solidFill>
                  <a:schemeClr val="tx1"/>
                </a:solidFill>
              </a:rPr>
            </a:br>
            <a:br>
              <a:rPr lang="ru-RU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ВЫПУСКНАЯ КВАЛИФИКАЦИОННАЯ РАБОТА</a:t>
            </a:r>
            <a:br>
              <a:rPr lang="ru-RU" sz="4000" dirty="0">
                <a:solidFill>
                  <a:schemeClr val="tx1"/>
                </a:solidFill>
              </a:rPr>
            </a:br>
            <a:r>
              <a:rPr lang="ru-RU" sz="4000" dirty="0">
                <a:solidFill>
                  <a:schemeClr val="tx1"/>
                </a:solidFill>
              </a:rPr>
              <a:t>по курсу</a:t>
            </a:r>
            <a:br>
              <a:rPr lang="ru-RU" sz="4000" dirty="0">
                <a:solidFill>
                  <a:schemeClr val="tx1"/>
                </a:solidFill>
              </a:rPr>
            </a:br>
            <a:r>
              <a:rPr lang="en-US" sz="4000" dirty="0"/>
              <a:t>“DATA SCIENCE”</a:t>
            </a:r>
            <a:br>
              <a:rPr lang="en-US" sz="4000" dirty="0"/>
            </a:br>
            <a:br>
              <a:rPr lang="ru-RU" sz="4000" dirty="0">
                <a:solidFill>
                  <a:schemeClr val="tx1"/>
                </a:solidFill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7ADBF3-1A5B-B142-9877-F2C0BFD2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910701"/>
          </a:xfrm>
        </p:spPr>
        <p:txBody>
          <a:bodyPr>
            <a:normAutofit fontScale="62500" lnSpcReduction="20000"/>
          </a:bodyPr>
          <a:lstStyle/>
          <a:p>
            <a:r>
              <a:rPr lang="ru-RU" sz="3200" dirty="0"/>
              <a:t>по теме</a:t>
            </a:r>
          </a:p>
          <a:p>
            <a:pPr algn="ctr" rtl="0"/>
            <a:r>
              <a:rPr lang="ru-RU" sz="4200" dirty="0">
                <a:solidFill>
                  <a:schemeClr val="tx1">
                    <a:lumMod val="75000"/>
                  </a:schemeClr>
                </a:solidFill>
              </a:rPr>
              <a:t>Прогнозирование конечных свойств новых материалов</a:t>
            </a:r>
          </a:p>
          <a:p>
            <a:pPr algn="ctr" rtl="0"/>
            <a:r>
              <a:rPr lang="ru-RU" sz="4200" dirty="0">
                <a:solidFill>
                  <a:schemeClr val="tx1">
                    <a:lumMod val="75000"/>
                  </a:schemeClr>
                </a:solidFill>
              </a:rPr>
              <a:t>(композиционных материалов)</a:t>
            </a:r>
          </a:p>
          <a:p>
            <a:pPr algn="ctr" rtl="0"/>
            <a:endParaRPr lang="ru-RU" dirty="0">
              <a:solidFill>
                <a:schemeClr val="tx1">
                  <a:lumMod val="75000"/>
                </a:schemeClr>
              </a:solidFill>
            </a:endParaRPr>
          </a:p>
          <a:p>
            <a:endParaRPr lang="ru-RU" dirty="0"/>
          </a:p>
          <a:p>
            <a:endParaRPr lang="ru-RU" dirty="0"/>
          </a:p>
          <a:p>
            <a:pPr algn="l"/>
            <a:r>
              <a:rPr lang="ru-RU" sz="5000" dirty="0"/>
              <a:t>Слушатель</a:t>
            </a:r>
            <a:r>
              <a:rPr lang="en-US" sz="5000" dirty="0"/>
              <a:t>: </a:t>
            </a:r>
            <a:r>
              <a:rPr lang="ru-RU" sz="5000" dirty="0"/>
              <a:t>Парфенов А. А.</a:t>
            </a:r>
          </a:p>
          <a:p>
            <a:pPr algn="l"/>
            <a:endParaRPr lang="ru-RU" dirty="0"/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83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9D32533-A6C2-E141-850C-81A3AA234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344435"/>
              </p:ext>
            </p:extLst>
          </p:nvPr>
        </p:nvGraphicFramePr>
        <p:xfrm>
          <a:off x="1210962" y="1532304"/>
          <a:ext cx="10058398" cy="4639895"/>
        </p:xfrm>
        <a:graphic>
          <a:graphicData uri="http://schemas.openxmlformats.org/drawingml/2006/table">
            <a:tbl>
              <a:tblPr/>
              <a:tblGrid>
                <a:gridCol w="718457">
                  <a:extLst>
                    <a:ext uri="{9D8B030D-6E8A-4147-A177-3AD203B41FA5}">
                      <a16:colId xmlns:a16="http://schemas.microsoft.com/office/drawing/2014/main" val="1117189367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947487466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91791454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735219116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4166999290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855797478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299952017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607155646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03792136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280923597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784389003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1904105664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431771124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763568535"/>
                    </a:ext>
                  </a:extLst>
                </a:gridCol>
              </a:tblGrid>
              <a:tr h="2179345">
                <a:tc>
                  <a:txBody>
                    <a:bodyPr/>
                    <a:lstStyle/>
                    <a:p>
                      <a:endParaRPr lang="ru-RU" sz="1200"/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Соотношение матрица-наполнитель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Плотность, кг/м3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модуль упругости, ГПа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Количество отвердителя, м.%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Содержание эпоксидных групп,%_2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Температура вспышки, С_2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Поверхностная плотность, г/м2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Модуль упругости при растяжении, ГПа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Прочность при растяжении, МПа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Потребление смолы, г/м2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Угол нашивки, град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Шаг нашивки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Плотность нашивки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000536"/>
                  </a:ext>
                </a:extLst>
              </a:tr>
              <a:tr h="492110">
                <a:tc>
                  <a:txBody>
                    <a:bodyPr/>
                    <a:lstStyle/>
                    <a:p>
                      <a:r>
                        <a:rPr lang="ru-RU" sz="1200" dirty="0"/>
                        <a:t>0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0.274768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0.651097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0.447061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0.079153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0.607435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0.509164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0.16223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0.280303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0.71259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0.529221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0.0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0.289334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0.557156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41854"/>
                  </a:ext>
                </a:extLst>
              </a:tr>
              <a:tr h="492110">
                <a:tc>
                  <a:txBody>
                    <a:bodyPr/>
                    <a:lstStyle/>
                    <a:p>
                      <a:r>
                        <a:rPr lang="ru-RU" sz="1200"/>
                        <a:t>1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0.274768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0.651097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0.447061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0.630983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0.418887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0.583596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0.16223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0.280303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0.71259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0.529221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0.0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0.362355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0.335840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194450"/>
                  </a:ext>
                </a:extLst>
              </a:tr>
              <a:tr h="492110">
                <a:tc>
                  <a:txBody>
                    <a:bodyPr/>
                    <a:lstStyle/>
                    <a:p>
                      <a:r>
                        <a:rPr lang="ru-RU" sz="1200"/>
                        <a:t>2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0.466552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0.651097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0.455721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0.511257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0.495653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0.509164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0.16223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0.280303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0.71259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0.529221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0.0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0.362355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0.506083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61471"/>
                  </a:ext>
                </a:extLst>
              </a:tr>
              <a:tr h="492110">
                <a:tc>
                  <a:txBody>
                    <a:bodyPr/>
                    <a:lstStyle/>
                    <a:p>
                      <a:r>
                        <a:rPr lang="ru-RU" sz="1200"/>
                        <a:t>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0.465836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0.571539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0.452685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0.511257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0.495653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0.509164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0.16223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0.280303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0.71259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0.529221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0.0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0.362355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0.557156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361509"/>
                  </a:ext>
                </a:extLst>
              </a:tr>
              <a:tr h="492110">
                <a:tc>
                  <a:txBody>
                    <a:bodyPr/>
                    <a:lstStyle/>
                    <a:p>
                      <a:r>
                        <a:rPr lang="ru-RU" sz="1200"/>
                        <a:t>4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0.424236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0.332865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0.488508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0.511257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0.495653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0.509164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0.16223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0.280303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0.71259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0.529221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0.0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0.362355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0.727399</a:t>
                      </a:r>
                    </a:p>
                  </a:txBody>
                  <a:tcPr marL="61383" marR="61383" marT="30692" marB="3069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02712"/>
                  </a:ext>
                </a:extLst>
              </a:tr>
            </a:tbl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7B4E59D-0C21-AA43-8780-90B02C1F8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7352"/>
            <a:ext cx="10058400" cy="627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обработки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3BC65-EA84-944A-B2EF-3CF384B0C9E1}"/>
              </a:ext>
            </a:extLst>
          </p:cNvPr>
          <p:cNvSpPr txBox="1"/>
          <p:nvPr/>
        </p:nvSpPr>
        <p:spPr>
          <a:xfrm>
            <a:off x="3237470" y="904828"/>
            <a:ext cx="5449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</a:rPr>
              <a:t>Датасет после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79170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682BFB3-7ABC-344B-95EC-6993D3AC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86" y="298923"/>
            <a:ext cx="10436813" cy="986180"/>
          </a:xfrm>
        </p:spPr>
        <p:txBody>
          <a:bodyPr rtlCol="0">
            <a:noAutofit/>
          </a:bodyPr>
          <a:lstStyle/>
          <a:p>
            <a:pPr algn="ctr" rtl="0"/>
            <a:r>
              <a:rPr lang="ru-RU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 и обучения моделей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A7DBAF6-F5B2-5D4D-98A4-AD5A8BA5D086}"/>
              </a:ext>
            </a:extLst>
          </p:cNvPr>
          <p:cNvSpPr txBox="1">
            <a:spLocks/>
          </p:cNvSpPr>
          <p:nvPr/>
        </p:nvSpPr>
        <p:spPr>
          <a:xfrm>
            <a:off x="1981199" y="1989438"/>
            <a:ext cx="8981661" cy="374409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Порядок разработки моделей для каждого параметра и для каждого выбранного метода соответствуют следующие этапы</a:t>
            </a:r>
          </a:p>
          <a:p>
            <a:r>
              <a:rPr lang="ru-RU" dirty="0"/>
              <a:t>Разделение на обучающую тестовую выборки (соотношение 70% на 30%)</a:t>
            </a:r>
          </a:p>
          <a:p>
            <a:r>
              <a:rPr lang="ru-RU" dirty="0"/>
              <a:t>Задание сетки </a:t>
            </a:r>
            <a:r>
              <a:rPr lang="ru-RU" dirty="0" err="1"/>
              <a:t>гиперпараметров</a:t>
            </a:r>
            <a:r>
              <a:rPr lang="ru-RU" dirty="0"/>
              <a:t> для оптимизации моделей</a:t>
            </a:r>
          </a:p>
          <a:p>
            <a:r>
              <a:rPr lang="ru-RU" dirty="0"/>
              <a:t>Подстановка </a:t>
            </a:r>
            <a:r>
              <a:rPr lang="ru-RU" dirty="0" err="1"/>
              <a:t>гиперпараметров</a:t>
            </a:r>
            <a:r>
              <a:rPr lang="ru-RU" dirty="0"/>
              <a:t> в модель и обучение на тренировочных данных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82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C6156F7-AF53-5142-BE32-122AE9B01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" y="1514389"/>
            <a:ext cx="11072813" cy="534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83FCCD3-35C0-F040-B9D0-E8E3EBEB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86" y="298923"/>
            <a:ext cx="10436813" cy="726687"/>
          </a:xfrm>
        </p:spPr>
        <p:txBody>
          <a:bodyPr rtlCol="0">
            <a:noAutofit/>
          </a:bodyPr>
          <a:lstStyle/>
          <a:p>
            <a:pPr algn="ctr" rtl="0"/>
            <a:r>
              <a:rPr lang="ru-RU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 и обучения моделей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17E73-2DC8-2C48-A7EB-0FA46FDE0796}"/>
              </a:ext>
            </a:extLst>
          </p:cNvPr>
          <p:cNvSpPr txBox="1"/>
          <p:nvPr/>
        </p:nvSpPr>
        <p:spPr>
          <a:xfrm>
            <a:off x="2540001" y="102561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Тестовые и прогнозные значения Линейной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32162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ABCA027-2303-A442-B59F-84208ED1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86" y="298923"/>
            <a:ext cx="10436813" cy="513877"/>
          </a:xfrm>
        </p:spPr>
        <p:txBody>
          <a:bodyPr rtlCol="0">
            <a:noAutofit/>
          </a:bodyPr>
          <a:lstStyle/>
          <a:p>
            <a:pPr algn="ctr" rtl="0"/>
            <a:r>
              <a:rPr lang="ru-RU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 и обучения моделей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32CAA89-2CC5-7E4A-81E7-D56BD555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524000"/>
            <a:ext cx="11072813" cy="533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8CBE9-49DB-AC42-A36C-E03E8DF1953D}"/>
              </a:ext>
            </a:extLst>
          </p:cNvPr>
          <p:cNvSpPr txBox="1"/>
          <p:nvPr/>
        </p:nvSpPr>
        <p:spPr>
          <a:xfrm>
            <a:off x="2540001" y="102561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Тестовые и прогнозные значения К-ближайших соседей</a:t>
            </a:r>
          </a:p>
        </p:txBody>
      </p:sp>
    </p:spTree>
    <p:extLst>
      <p:ext uri="{BB962C8B-B14F-4D97-AF65-F5344CB8AC3E}">
        <p14:creationId xmlns:p14="http://schemas.microsoft.com/office/powerpoint/2010/main" val="98127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2D878EC-C4CC-1E4C-B950-CF14CE0B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86" y="298923"/>
            <a:ext cx="10436813" cy="726687"/>
          </a:xfrm>
        </p:spPr>
        <p:txBody>
          <a:bodyPr rtlCol="0">
            <a:noAutofit/>
          </a:bodyPr>
          <a:lstStyle/>
          <a:p>
            <a:pPr algn="ctr" rtl="0"/>
            <a:r>
              <a:rPr lang="ru-RU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 и обучения моделей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0EAA22B-D814-B84C-BF7D-19AC69CB0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524000"/>
            <a:ext cx="11072813" cy="533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E3506-1221-044D-8149-DA8231A011D9}"/>
              </a:ext>
            </a:extLst>
          </p:cNvPr>
          <p:cNvSpPr txBox="1"/>
          <p:nvPr/>
        </p:nvSpPr>
        <p:spPr>
          <a:xfrm>
            <a:off x="2540001" y="102561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Тестовые и прогнозные значения </a:t>
            </a:r>
            <a:r>
              <a:rPr lang="en-US" dirty="0"/>
              <a:t>SVR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289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C7413EB-BE01-9C42-92FD-820C10A4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86" y="298923"/>
            <a:ext cx="10436813" cy="726687"/>
          </a:xfrm>
        </p:spPr>
        <p:txBody>
          <a:bodyPr rtlCol="0">
            <a:noAutofit/>
          </a:bodyPr>
          <a:lstStyle/>
          <a:p>
            <a:pPr algn="ctr" rtl="0"/>
            <a:r>
              <a:rPr lang="ru-RU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 и обучения моделей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54A435E-4FD7-A744-B2CC-C1FECF30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473200"/>
            <a:ext cx="11072813" cy="538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9E153-2DFF-9641-98A7-EE714A2F3138}"/>
              </a:ext>
            </a:extLst>
          </p:cNvPr>
          <p:cNvSpPr txBox="1"/>
          <p:nvPr/>
        </p:nvSpPr>
        <p:spPr>
          <a:xfrm>
            <a:off x="2540001" y="102561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Тестовые и прогнозные значения Случайный лес</a:t>
            </a:r>
          </a:p>
        </p:txBody>
      </p:sp>
    </p:spTree>
    <p:extLst>
      <p:ext uri="{BB962C8B-B14F-4D97-AF65-F5344CB8AC3E}">
        <p14:creationId xmlns:p14="http://schemas.microsoft.com/office/powerpoint/2010/main" val="427066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B827D12-3030-C14A-8588-DD51390F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86" y="298923"/>
            <a:ext cx="10436813" cy="726687"/>
          </a:xfrm>
        </p:spPr>
        <p:txBody>
          <a:bodyPr rtlCol="0">
            <a:noAutofit/>
          </a:bodyPr>
          <a:lstStyle/>
          <a:p>
            <a:pPr algn="ctr" rtl="0"/>
            <a:r>
              <a:rPr lang="ru-RU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 и обучения моделей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B5EA2-9812-9D40-92CB-A50FBF372B30}"/>
              </a:ext>
            </a:extLst>
          </p:cNvPr>
          <p:cNvSpPr txBox="1"/>
          <p:nvPr/>
        </p:nvSpPr>
        <p:spPr>
          <a:xfrm>
            <a:off x="4250724" y="1272746"/>
            <a:ext cx="494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График потерь нейросети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04DA82-0AC0-6740-9F8E-5833D51D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1739900"/>
            <a:ext cx="11199368" cy="544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48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F1E5544-46F9-5444-8B63-97F3F278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86" y="298923"/>
            <a:ext cx="10436813" cy="726687"/>
          </a:xfrm>
        </p:spPr>
        <p:txBody>
          <a:bodyPr rtlCol="0">
            <a:noAutofit/>
          </a:bodyPr>
          <a:lstStyle/>
          <a:p>
            <a:pPr algn="ctr" rtl="0"/>
            <a:r>
              <a:rPr lang="ru-RU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 и обучения моделей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4E19122-0EEC-D941-9ABE-982E1673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470454"/>
            <a:ext cx="11072813" cy="53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ACDA0-5F80-2C49-9E8B-8F282EB4F4CD}"/>
              </a:ext>
            </a:extLst>
          </p:cNvPr>
          <p:cNvSpPr txBox="1"/>
          <p:nvPr/>
        </p:nvSpPr>
        <p:spPr>
          <a:xfrm>
            <a:off x="3781168" y="1063366"/>
            <a:ext cx="436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Нейросеть</a:t>
            </a:r>
          </a:p>
        </p:txBody>
      </p:sp>
    </p:spTree>
    <p:extLst>
      <p:ext uri="{BB962C8B-B14F-4D97-AF65-F5344CB8AC3E}">
        <p14:creationId xmlns:p14="http://schemas.microsoft.com/office/powerpoint/2010/main" val="84631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2EF98BB-F3FA-6443-BACE-4D6F1F34F134}"/>
              </a:ext>
            </a:extLst>
          </p:cNvPr>
          <p:cNvSpPr txBox="1">
            <a:spLocks/>
          </p:cNvSpPr>
          <p:nvPr/>
        </p:nvSpPr>
        <p:spPr>
          <a:xfrm>
            <a:off x="1584561" y="68346"/>
            <a:ext cx="9372600" cy="1239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B29389C-F99E-4F41-BCE3-D59D7C5FC6DF}"/>
              </a:ext>
            </a:extLst>
          </p:cNvPr>
          <p:cNvSpPr txBox="1">
            <a:spLocks/>
          </p:cNvSpPr>
          <p:nvPr/>
        </p:nvSpPr>
        <p:spPr>
          <a:xfrm>
            <a:off x="1854172" y="1621797"/>
            <a:ext cx="8981661" cy="1958092"/>
          </a:xfrm>
          <a:prstGeom prst="rect">
            <a:avLst/>
          </a:prstGeom>
        </p:spPr>
        <p:txBody>
          <a:bodyPr rtlCol="0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приложение с интерфейсом командной строки которое выдает прогноз </a:t>
            </a:r>
            <a:r>
              <a:rPr lang="ru-RU" dirty="0"/>
              <a:t>Модуль упругости при растяжении, ГПа, Прочность при растяжении, МПа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встроено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Пользователю предлагается поочередно ввести значения параметров, после чего выдается прогнозное значение двух модулей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39F0C-39E5-B449-BEF6-D7470E20F19E}"/>
              </a:ext>
            </a:extLst>
          </p:cNvPr>
          <p:cNvSpPr txBox="1"/>
          <p:nvPr/>
        </p:nvSpPr>
        <p:spPr>
          <a:xfrm>
            <a:off x="1975500" y="3613897"/>
            <a:ext cx="89816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Приложение прогнозирует значения модулей упругости и растяжения введите 1 для прогноза, 2 для выхода Введите данные </a:t>
            </a:r>
          </a:p>
          <a:p>
            <a:r>
              <a:rPr lang="ru-RU" dirty="0"/>
              <a:t>/</a:t>
            </a:r>
            <a:r>
              <a:rPr lang="en" dirty="0"/>
              <a:t>usr/local/lib/python3.9/dist-packages/sklearn/base.py:439: UserWarning: X does not have valid feature names, but MinMaxScaler was fitted with feature names warnings.warn( /usr/local/lib/python3.9/dist-packages/sklearn/base.py:439: UserWarning: X does not have valid feature names, but LinearRegression was fitted with feature names warnings.warn( </a:t>
            </a:r>
          </a:p>
          <a:p>
            <a:r>
              <a:rPr lang="en" dirty="0"/>
              <a:t>['</a:t>
            </a:r>
            <a:r>
              <a:rPr lang="ru-RU" dirty="0"/>
              <a:t>Модуль упругости при растяжении, ГПа', 'Прочность при растяжении, МПа'] вызов модели [[ 74.05342054 3604.56651904]] введите 1 для прогноза, 2 для выхода </a:t>
            </a:r>
          </a:p>
        </p:txBody>
      </p:sp>
    </p:spTree>
    <p:extLst>
      <p:ext uri="{BB962C8B-B14F-4D97-AF65-F5344CB8AC3E}">
        <p14:creationId xmlns:p14="http://schemas.microsoft.com/office/powerpoint/2010/main" val="267731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835D5F3-BB85-3048-9EF2-34617089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12304"/>
          </a:xfrm>
        </p:spPr>
        <p:txBody>
          <a:bodyPr rtlCol="0">
            <a:noAutofit/>
          </a:bodyPr>
          <a:lstStyle/>
          <a:p>
            <a:pPr algn="ctr" rtl="0"/>
            <a:r>
              <a:rPr lang="ru-RU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Удалённый </a:t>
            </a:r>
            <a:r>
              <a:rPr lang="ru-RU" sz="48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  <a:endParaRPr lang="ru-RU" sz="4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39E5BC21-AE6C-F640-A38E-630EF9E3A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981200"/>
            <a:ext cx="9585961" cy="3532632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b="0" dirty="0"/>
              <a:t>Страница создана на </a:t>
            </a:r>
            <a:r>
              <a:rPr lang="en-US" b="0" dirty="0"/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0" dirty="0"/>
              <a:t>Адрес страницы</a:t>
            </a:r>
            <a:r>
              <a:rPr lang="en-US" b="0" dirty="0"/>
              <a:t>:</a:t>
            </a:r>
            <a:r>
              <a:rPr lang="ru-RU" b="0" dirty="0"/>
              <a:t> </a:t>
            </a:r>
            <a:r>
              <a:rPr lang="en" b="0" dirty="0">
                <a:solidFill>
                  <a:srgbClr val="FFC000"/>
                </a:solidFill>
              </a:rPr>
              <a:t>https://github.com/Paabel/VKR_BMSTU</a:t>
            </a:r>
            <a:endParaRPr lang="ru-RU" b="0" dirty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b="0" dirty="0"/>
              <a:t>В </a:t>
            </a:r>
            <a:r>
              <a:rPr lang="ru-RU" b="0" dirty="0" err="1"/>
              <a:t>репозитории</a:t>
            </a:r>
            <a:r>
              <a:rPr lang="ru-RU" b="0" dirty="0"/>
              <a:t> находятся</a:t>
            </a:r>
            <a:r>
              <a:rPr lang="en-US" b="0" dirty="0"/>
              <a:t>:</a:t>
            </a:r>
          </a:p>
          <a:p>
            <a:pPr marL="457200" indent="-457200" rtl="0">
              <a:buFont typeface="Wingdings" panose="05000000000000000000" pitchFamily="2" charset="2"/>
              <a:buChar char="ü"/>
            </a:pP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 тетрадки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</a:t>
            </a:r>
          </a:p>
          <a:p>
            <a:pPr marL="457200" indent="-457200" rtl="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 тетрадки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rtl="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README</a:t>
            </a:r>
          </a:p>
          <a:p>
            <a:pPr marL="457200" indent="-457200" rtl="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05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70E7799-3BF5-1844-9B11-F739FCFA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484188"/>
            <a:ext cx="10058400" cy="750887"/>
          </a:xfrm>
        </p:spPr>
        <p:txBody>
          <a:bodyPr rtlCol="0">
            <a:normAutofit/>
          </a:bodyPr>
          <a:lstStyle/>
          <a:p>
            <a:pPr algn="ctr"/>
            <a:r>
              <a:rPr lang="ru-RU" sz="3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анализируемого набора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9D02BE2-80F3-4E43-B8DC-D5D3674A9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1812925"/>
            <a:ext cx="10058400" cy="930275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Два файла </a:t>
            </a:r>
            <a:r>
              <a:rPr lang="en-US" dirty="0" err="1"/>
              <a:t>X_bp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X_nup</a:t>
            </a:r>
            <a:r>
              <a:rPr lang="en-US" dirty="0"/>
              <a:t> </a:t>
            </a:r>
            <a:r>
              <a:rPr lang="ru-RU" dirty="0"/>
              <a:t>представлены в таблицах </a:t>
            </a:r>
            <a:r>
              <a:rPr lang="en-US" dirty="0"/>
              <a:t>Excel </a:t>
            </a:r>
            <a:r>
              <a:rPr lang="ru-RU" dirty="0"/>
              <a:t>и объединены в один</a:t>
            </a:r>
          </a:p>
          <a:p>
            <a:pPr rtl="0"/>
            <a:r>
              <a:rPr lang="ru-RU" dirty="0"/>
              <a:t>Объем и характеристики </a:t>
            </a:r>
            <a:r>
              <a:rPr lang="ru-RU" dirty="0" err="1"/>
              <a:t>датасета</a:t>
            </a:r>
            <a:r>
              <a:rPr lang="en-US" dirty="0"/>
              <a:t>: 1023 </a:t>
            </a:r>
            <a:r>
              <a:rPr lang="ru-RU" dirty="0"/>
              <a:t>строки и 13 колонок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E9A8B5-9BA7-A244-9F79-E4877AA1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2743200"/>
            <a:ext cx="9700054" cy="32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0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04C6BAE-4C87-6E49-BD78-7B9B2B60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829733"/>
            <a:ext cx="9897588" cy="5198534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858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2064E67-827B-C448-B34E-4C277A2D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05952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обработки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4166BF8-F5BF-A146-ABAA-48503C20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50076"/>
            <a:ext cx="10058400" cy="402212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Анализ признаков с целью выявления общих зависимостей, а так же проведена визуализация данных</a:t>
            </a:r>
          </a:p>
          <a:p>
            <a:pPr rtl="0"/>
            <a:r>
              <a:rPr lang="ru-RU" dirty="0"/>
              <a:t>Удаление дубликатов и выбросов</a:t>
            </a:r>
          </a:p>
          <a:p>
            <a:pPr rtl="0"/>
            <a:r>
              <a:rPr lang="ru-RU" dirty="0"/>
              <a:t>Разработка признаков и трансформация существующих</a:t>
            </a:r>
          </a:p>
          <a:p>
            <a:pPr rtl="0"/>
            <a:r>
              <a:rPr lang="ru-RU" dirty="0"/>
              <a:t>Нахождение коррелирующих признаков и отбор</a:t>
            </a:r>
          </a:p>
          <a:p>
            <a:pPr rtl="0"/>
            <a:r>
              <a:rPr lang="ru-RU" dirty="0"/>
              <a:t>Для прогнозирования «Модуль упругости при растяжении, ГПА» и</a:t>
            </a:r>
            <a:r>
              <a:rPr lang="en-US" dirty="0"/>
              <a:t> </a:t>
            </a:r>
            <a:r>
              <a:rPr lang="ru-RU" dirty="0"/>
              <a:t>«Прочность при растяжении»</a:t>
            </a:r>
            <a:r>
              <a:rPr lang="en-US" dirty="0"/>
              <a:t> </a:t>
            </a:r>
            <a:r>
              <a:rPr lang="ru-RU" dirty="0"/>
              <a:t>построены регрессионные модели</a:t>
            </a:r>
          </a:p>
          <a:p>
            <a:pPr rtl="0"/>
            <a:r>
              <a:rPr lang="ru-RU" dirty="0"/>
              <a:t>Для рекомендации «Соотношение матрица-наполнитель» нейронная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314415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A4B5038-6C40-414A-A67C-7D10095A1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1848"/>
            <a:ext cx="10058400" cy="627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обработки данных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21CC89-FB04-7845-8366-CEABE331A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49" y="1210325"/>
            <a:ext cx="9341707" cy="537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1DCA3-EC43-EE4A-A367-6B79517824DB}"/>
              </a:ext>
            </a:extLst>
          </p:cNvPr>
          <p:cNvSpPr txBox="1"/>
          <p:nvPr/>
        </p:nvSpPr>
        <p:spPr>
          <a:xfrm>
            <a:off x="1717589" y="840993"/>
            <a:ext cx="413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Гистограммы распределения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1BB9E-775C-E94E-B79D-59426E78A31B}"/>
              </a:ext>
            </a:extLst>
          </p:cNvPr>
          <p:cNvSpPr txBox="1"/>
          <p:nvPr/>
        </p:nvSpPr>
        <p:spPr>
          <a:xfrm>
            <a:off x="6507891" y="828612"/>
            <a:ext cx="373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Ящик с усами</a:t>
            </a:r>
          </a:p>
        </p:txBody>
      </p:sp>
    </p:spTree>
    <p:extLst>
      <p:ext uri="{BB962C8B-B14F-4D97-AF65-F5344CB8AC3E}">
        <p14:creationId xmlns:p14="http://schemas.microsoft.com/office/powerpoint/2010/main" val="255883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91CD61-2F0A-5B47-BC4A-D47E3BA0E8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1848"/>
            <a:ext cx="10058400" cy="627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обработки данных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0745FA-4913-FA4E-8DC1-58F758AF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010" y="1519880"/>
            <a:ext cx="7341973" cy="47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8A6BA-2EC9-F24A-A223-C98EFF5A3513}"/>
              </a:ext>
            </a:extLst>
          </p:cNvPr>
          <p:cNvSpPr txBox="1"/>
          <p:nvPr/>
        </p:nvSpPr>
        <p:spPr>
          <a:xfrm>
            <a:off x="3373394" y="1024936"/>
            <a:ext cx="489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рассеивания</a:t>
            </a:r>
          </a:p>
        </p:txBody>
      </p:sp>
    </p:spTree>
    <p:extLst>
      <p:ext uri="{BB962C8B-B14F-4D97-AF65-F5344CB8AC3E}">
        <p14:creationId xmlns:p14="http://schemas.microsoft.com/office/powerpoint/2010/main" val="262544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C3E3B4F-4F04-5145-80D9-50441DAB7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1848"/>
            <a:ext cx="10058400" cy="627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обработки данных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5B12D2-4E11-CA41-9919-A9D3A2F45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1383957"/>
            <a:ext cx="7339013" cy="497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39E8D-89F2-3844-A94F-784508905E57}"/>
              </a:ext>
            </a:extLst>
          </p:cNvPr>
          <p:cNvSpPr txBox="1"/>
          <p:nvPr/>
        </p:nvSpPr>
        <p:spPr>
          <a:xfrm>
            <a:off x="1540933" y="899324"/>
            <a:ext cx="8805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График рассеивания к привязке к модулю упругости</a:t>
            </a:r>
            <a:endParaRPr lang="ru-RU" sz="2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85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ABFDE0-501E-5340-A590-B915B65DB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1848"/>
            <a:ext cx="10058400" cy="627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обработки данных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6C9209-0981-7944-9A42-2AF98FA22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1346886"/>
            <a:ext cx="8445886" cy="50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4F435E-7A37-A244-AAE4-613466183FF2}"/>
              </a:ext>
            </a:extLst>
          </p:cNvPr>
          <p:cNvSpPr txBox="1"/>
          <p:nvPr/>
        </p:nvSpPr>
        <p:spPr>
          <a:xfrm>
            <a:off x="1849582" y="899324"/>
            <a:ext cx="84458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График рассеивания к привязке к модулю прочности</a:t>
            </a:r>
            <a:endParaRPr lang="ru-RU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1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490C81F-9A01-4B40-9049-5349A77F4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302065"/>
            <a:ext cx="10058400" cy="627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обработки данных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5FFCCB-C55E-5A4F-9DF3-D499D951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9" y="1507525"/>
            <a:ext cx="11980862" cy="507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E62348-D224-6444-B167-E16955E0E866}"/>
              </a:ext>
            </a:extLst>
          </p:cNvPr>
          <p:cNvSpPr txBox="1"/>
          <p:nvPr/>
        </p:nvSpPr>
        <p:spPr>
          <a:xfrm>
            <a:off x="2916194" y="899324"/>
            <a:ext cx="5449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Boxplot </a:t>
            </a:r>
            <a:r>
              <a:rPr lang="ru-RU" sz="2000" dirty="0">
                <a:solidFill>
                  <a:srgbClr val="00B050"/>
                </a:solidFill>
              </a:rPr>
              <a:t>после удаления выбросов</a:t>
            </a:r>
          </a:p>
        </p:txBody>
      </p:sp>
    </p:spTree>
    <p:extLst>
      <p:ext uri="{BB962C8B-B14F-4D97-AF65-F5344CB8AC3E}">
        <p14:creationId xmlns:p14="http://schemas.microsoft.com/office/powerpoint/2010/main" val="230311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39AC606-9E26-9743-A518-382DA6512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3" y="1526800"/>
            <a:ext cx="8689975" cy="533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12981F3-33ED-334F-A564-919ADD2EDB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7352"/>
            <a:ext cx="10058400" cy="627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обработки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57D64-96E0-7D4E-A506-A9F87BE06270}"/>
              </a:ext>
            </a:extLst>
          </p:cNvPr>
          <p:cNvSpPr txBox="1"/>
          <p:nvPr/>
        </p:nvSpPr>
        <p:spPr>
          <a:xfrm>
            <a:off x="3237470" y="904828"/>
            <a:ext cx="5449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</a:rPr>
              <a:t>Матрица корреляции</a:t>
            </a:r>
          </a:p>
        </p:txBody>
      </p:sp>
    </p:spTree>
    <p:extLst>
      <p:ext uri="{BB962C8B-B14F-4D97-AF65-F5344CB8AC3E}">
        <p14:creationId xmlns:p14="http://schemas.microsoft.com/office/powerpoint/2010/main" val="1976638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{B88253A9-677F-1440-B686-36A1C6B693FD}tf10001070</Template>
  <TotalTime>129</TotalTime>
  <Words>612</Words>
  <Application>Microsoft Macintosh PowerPoint</Application>
  <PresentationFormat>Широкоэкранный</PresentationFormat>
  <Paragraphs>149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Cambria</vt:lpstr>
      <vt:lpstr>Courier New</vt:lpstr>
      <vt:lpstr>Rockwell</vt:lpstr>
      <vt:lpstr>Rockwell Condensed</vt:lpstr>
      <vt:lpstr>Rockwell Extra Bold</vt:lpstr>
      <vt:lpstr>Times New Roman</vt:lpstr>
      <vt:lpstr>Wingdings</vt:lpstr>
      <vt:lpstr>Дерево</vt:lpstr>
      <vt:lpstr>   ВЫПУСКНАЯ КВАЛИФИКАЦИОННАЯ РАБОТА по курсу “DATA SCIENCE”  </vt:lpstr>
      <vt:lpstr>Характеристики анализируемого набора данных</vt:lpstr>
      <vt:lpstr>Этапы обработки данных</vt:lpstr>
      <vt:lpstr>Этапы обработки данных</vt:lpstr>
      <vt:lpstr>Этапы обработки данных</vt:lpstr>
      <vt:lpstr>Этапы обработки данных</vt:lpstr>
      <vt:lpstr>Этапы обработки данных</vt:lpstr>
      <vt:lpstr>Этапы обработки данных</vt:lpstr>
      <vt:lpstr>Этапы обработки данных</vt:lpstr>
      <vt:lpstr>Этапы обработки данных</vt:lpstr>
      <vt:lpstr>Этапы разработки и обучения моделей</vt:lpstr>
      <vt:lpstr>Этапы разработки и обучения моделей</vt:lpstr>
      <vt:lpstr>Этапы разработки и обучения моделей</vt:lpstr>
      <vt:lpstr>Этапы разработки и обучения моделей</vt:lpstr>
      <vt:lpstr>Этапы разработки и обучения моделей</vt:lpstr>
      <vt:lpstr>Этапы разработки и обучения моделей</vt:lpstr>
      <vt:lpstr>Этапы разработки и обучения моделей</vt:lpstr>
      <vt:lpstr>Презентация PowerPoint</vt:lpstr>
      <vt:lpstr>Удалённый репозиторий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ВЫПУСКНАЯ КВАЛИФИКАЦИОННАЯ РАБОТА по курсу “DATA SCIENCE”  </dc:title>
  <dc:creator>paa266592@gmail.com</dc:creator>
  <cp:lastModifiedBy>paa266592@gmail.com</cp:lastModifiedBy>
  <cp:revision>5</cp:revision>
  <dcterms:created xsi:type="dcterms:W3CDTF">2023-03-27T13:14:22Z</dcterms:created>
  <dcterms:modified xsi:type="dcterms:W3CDTF">2023-03-28T17:22:06Z</dcterms:modified>
</cp:coreProperties>
</file>